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Default Extension="bin" ContentType="application/vnd.ms-office.legacyDiagramTex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3" r:id="rId1"/>
  </p:sldMasterIdLst>
  <p:handoutMasterIdLst>
    <p:handoutMasterId r:id="rId18"/>
  </p:handoutMasterIdLst>
  <p:sldIdLst>
    <p:sldId id="256" r:id="rId2"/>
    <p:sldId id="257" r:id="rId3"/>
    <p:sldId id="268" r:id="rId4"/>
    <p:sldId id="263" r:id="rId5"/>
    <p:sldId id="260" r:id="rId6"/>
    <p:sldId id="269" r:id="rId7"/>
    <p:sldId id="264" r:id="rId8"/>
    <p:sldId id="270" r:id="rId9"/>
    <p:sldId id="271" r:id="rId10"/>
    <p:sldId id="265" r:id="rId11"/>
    <p:sldId id="266" r:id="rId12"/>
    <p:sldId id="275" r:id="rId13"/>
    <p:sldId id="276" r:id="rId14"/>
    <p:sldId id="282" r:id="rId15"/>
    <p:sldId id="283" r:id="rId16"/>
    <p:sldId id="259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3367" autoAdjust="0"/>
    <p:restoredTop sz="82313" autoAdjust="0"/>
  </p:normalViewPr>
  <p:slideViewPr>
    <p:cSldViewPr>
      <p:cViewPr>
        <p:scale>
          <a:sx n="75" d="100"/>
          <a:sy n="75" d="100"/>
        </p:scale>
        <p:origin x="-235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06/relationships/legacyDocTextInfo" Target="legacyDocTextInfo.bin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9F9A6F7-2E48-475F-ACF8-46B546BF17C8}" type="datetimeFigureOut">
              <a:rPr lang="en-GB"/>
              <a:pPr/>
              <a:t>23/03/2010</a:t>
            </a:fld>
            <a:endParaRPr lang="en-GB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2C2C3F-CB4B-4E29-9310-6EA8D73020F7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1463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61463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I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85421-331D-412F-8653-1338378A5E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3921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" charset="0"/>
              </a:defRPr>
            </a:lvl1pPr>
          </a:lstStyle>
          <a:p>
            <a:pPr>
              <a:defRPr/>
            </a:pPr>
            <a:fld id="{4B25CAB2-1AE2-4061-9EF0-080A7CC8DE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66"/>
          </a:solidFill>
          <a:latin typeface="Arial Black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66"/>
          </a:solidFill>
          <a:latin typeface="Arial Black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66"/>
          </a:solidFill>
          <a:latin typeface="Arial Black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66"/>
          </a:solidFill>
          <a:latin typeface="Arial Black" pitchFamily="34" charset="0"/>
          <a:cs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bi.ie/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1979613" y="2276475"/>
            <a:ext cx="5688012" cy="873125"/>
          </a:xfrm>
          <a:prstGeom prst="rect">
            <a:avLst/>
          </a:prstGeom>
          <a:solidFill>
            <a:srgbClr val="FFFFFF">
              <a:alpha val="50195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5400">
                <a:solidFill>
                  <a:srgbClr val="000066"/>
                </a:solidFill>
                <a:latin typeface="Arial Black" pitchFamily="34" charset="0"/>
              </a:rPr>
              <a:t>NCBI Services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 smtClean="0"/>
              <a:t>Referrals</a:t>
            </a:r>
            <a:endParaRPr lang="en-GB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IE" smtClean="0"/>
              <a:t>Community and hospital-based Ophthalmologist</a:t>
            </a:r>
          </a:p>
          <a:p>
            <a:r>
              <a:rPr lang="en-IE" smtClean="0"/>
              <a:t>Optician</a:t>
            </a:r>
          </a:p>
          <a:p>
            <a:r>
              <a:rPr lang="en-IE" smtClean="0"/>
              <a:t>Self-referral</a:t>
            </a:r>
          </a:p>
          <a:p>
            <a:r>
              <a:rPr lang="en-IE" smtClean="0"/>
              <a:t>Family or friend</a:t>
            </a:r>
          </a:p>
          <a:p>
            <a:r>
              <a:rPr lang="en-IE" smtClean="0"/>
              <a:t>PHNs</a:t>
            </a:r>
          </a:p>
          <a:p>
            <a:r>
              <a:rPr lang="en-IE" smtClean="0"/>
              <a:t>Other Health Professionals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 smtClean="0"/>
              <a:t>Referral Path</a:t>
            </a:r>
            <a:endParaRPr lang="en-GB" smtClean="0"/>
          </a:p>
        </p:txBody>
      </p:sp>
      <p:graphicFrame>
        <p:nvGraphicFramePr>
          <p:cNvPr id="21555" name="Organization Chart 51"/>
          <p:cNvGraphicFramePr>
            <a:graphicFrameLocks/>
          </p:cNvGraphicFramePr>
          <p:nvPr>
            <p:ph type="dgm" idx="4294967295"/>
          </p:nvPr>
        </p:nvGraphicFramePr>
        <p:xfrm>
          <a:off x="684213" y="1844675"/>
          <a:ext cx="7704137" cy="3529013"/>
        </p:xfrm>
        <a:graphic>
          <a:graphicData uri="http://schemas.openxmlformats.org/drawingml/2006/compatibility">
            <com:legacyDrawing xmlns:com="http://schemas.openxmlformats.org/drawingml/2006/compatibility" spid="_x0000_s21555"/>
          </a:graphicData>
        </a:graphic>
      </p:graphicFrame>
      <p:sp>
        <p:nvSpPr>
          <p:cNvPr id="21571" name="Line 67"/>
          <p:cNvSpPr>
            <a:spLocks noChangeShapeType="1"/>
          </p:cNvSpPr>
          <p:nvPr/>
        </p:nvSpPr>
        <p:spPr bwMode="auto">
          <a:xfrm flipV="1">
            <a:off x="1692275" y="2708275"/>
            <a:ext cx="1871663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IE"/>
          </a:p>
        </p:txBody>
      </p:sp>
      <p:sp>
        <p:nvSpPr>
          <p:cNvPr id="21572" name="Line 68"/>
          <p:cNvSpPr>
            <a:spLocks noChangeShapeType="1"/>
          </p:cNvSpPr>
          <p:nvPr/>
        </p:nvSpPr>
        <p:spPr bwMode="auto">
          <a:xfrm flipV="1">
            <a:off x="3132138" y="2997200"/>
            <a:ext cx="576262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IE"/>
          </a:p>
        </p:txBody>
      </p:sp>
      <p:sp>
        <p:nvSpPr>
          <p:cNvPr id="21573" name="Line 69"/>
          <p:cNvSpPr>
            <a:spLocks noChangeShapeType="1"/>
          </p:cNvSpPr>
          <p:nvPr/>
        </p:nvSpPr>
        <p:spPr bwMode="auto">
          <a:xfrm flipH="1" flipV="1">
            <a:off x="5364163" y="3141663"/>
            <a:ext cx="576262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IE"/>
          </a:p>
        </p:txBody>
      </p:sp>
      <p:sp>
        <p:nvSpPr>
          <p:cNvPr id="21574" name="Line 70"/>
          <p:cNvSpPr>
            <a:spLocks noChangeShapeType="1"/>
          </p:cNvSpPr>
          <p:nvPr/>
        </p:nvSpPr>
        <p:spPr bwMode="auto">
          <a:xfrm flipH="1" flipV="1">
            <a:off x="5508625" y="2852738"/>
            <a:ext cx="215900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I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21555" grpId="0"/>
      <p:bldP spid="21571" grpId="0" animBg="1"/>
      <p:bldP spid="21572" grpId="0" animBg="1"/>
      <p:bldP spid="21573" grpId="0" animBg="1"/>
      <p:bldP spid="2157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 sz="3600" smtClean="0"/>
              <a:t>How to refer someone to NCBI services</a:t>
            </a:r>
            <a:endParaRPr lang="en-GB" sz="360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2205038"/>
            <a:ext cx="7772400" cy="3600450"/>
          </a:xfrm>
        </p:spPr>
        <p:txBody>
          <a:bodyPr/>
          <a:lstStyle/>
          <a:p>
            <a:r>
              <a:rPr lang="en-IE" smtClean="0"/>
              <a:t>By telephone</a:t>
            </a:r>
          </a:p>
          <a:p>
            <a:r>
              <a:rPr lang="en-IE" smtClean="0"/>
              <a:t>By letter</a:t>
            </a:r>
          </a:p>
          <a:p>
            <a:r>
              <a:rPr lang="en-IE" smtClean="0"/>
              <a:t>By referral form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 smtClean="0"/>
              <a:t>Who to refer to in Donegal</a:t>
            </a:r>
            <a:endParaRPr lang="en-GB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en-IE" smtClean="0"/>
          </a:p>
          <a:p>
            <a:pPr lvl="1">
              <a:lnSpc>
                <a:spcPct val="90000"/>
              </a:lnSpc>
            </a:pPr>
            <a:r>
              <a:rPr lang="en-IE" smtClean="0"/>
              <a:t>NCBI Regional Head Office</a:t>
            </a:r>
          </a:p>
          <a:p>
            <a:pPr lvl="1">
              <a:lnSpc>
                <a:spcPct val="90000"/>
              </a:lnSpc>
            </a:pPr>
            <a:r>
              <a:rPr lang="en-IE" smtClean="0"/>
              <a:t>Justice Walsh Rd.</a:t>
            </a:r>
          </a:p>
          <a:p>
            <a:pPr lvl="1">
              <a:lnSpc>
                <a:spcPct val="90000"/>
              </a:lnSpc>
            </a:pPr>
            <a:r>
              <a:rPr lang="en-IE" smtClean="0"/>
              <a:t>Letterkenny</a:t>
            </a:r>
          </a:p>
          <a:p>
            <a:pPr lvl="1">
              <a:lnSpc>
                <a:spcPct val="90000"/>
              </a:lnSpc>
            </a:pPr>
            <a:r>
              <a:rPr lang="en-IE" smtClean="0"/>
              <a:t>Co Donegal</a:t>
            </a:r>
          </a:p>
          <a:p>
            <a:pPr lvl="1">
              <a:lnSpc>
                <a:spcPct val="90000"/>
              </a:lnSpc>
            </a:pPr>
            <a:r>
              <a:rPr lang="en-IE" smtClean="0"/>
              <a:t>Tel.  074 9177657</a:t>
            </a:r>
          </a:p>
          <a:p>
            <a:pPr lvl="1">
              <a:lnSpc>
                <a:spcPct val="90000"/>
              </a:lnSpc>
            </a:pPr>
            <a:r>
              <a:rPr lang="en-IE" smtClean="0"/>
              <a:t>Website – </a:t>
            </a:r>
            <a:r>
              <a:rPr lang="en-IE" smtClean="0">
                <a:hlinkClick r:id="rId2"/>
              </a:rPr>
              <a:t>www.ncbi.ie</a:t>
            </a:r>
            <a:endParaRPr lang="en-IE" smtClean="0"/>
          </a:p>
          <a:p>
            <a:pPr lvl="1">
              <a:lnSpc>
                <a:spcPct val="90000"/>
              </a:lnSpc>
            </a:pPr>
            <a:r>
              <a:rPr lang="en-IE" smtClean="0"/>
              <a:t>Email – </a:t>
            </a:r>
            <a:r>
              <a:rPr lang="en-IE" smtClean="0">
                <a:solidFill>
                  <a:schemeClr val="tx1"/>
                </a:solidFill>
              </a:rPr>
              <a:t>info@ncbi.ie</a:t>
            </a:r>
            <a:endParaRPr lang="en-GB" smtClean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</a:pPr>
            <a:endParaRPr lang="en-IE" smtClean="0"/>
          </a:p>
          <a:p>
            <a:pPr>
              <a:lnSpc>
                <a:spcPct val="90000"/>
              </a:lnSpc>
              <a:buFontTx/>
              <a:buNone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 smtClean="0"/>
              <a:t>Who to refer to in Leitrim</a:t>
            </a:r>
            <a:endParaRPr lang="en-GB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en-IE" smtClean="0"/>
          </a:p>
          <a:p>
            <a:pPr lvl="1">
              <a:lnSpc>
                <a:spcPct val="90000"/>
              </a:lnSpc>
            </a:pPr>
            <a:r>
              <a:rPr lang="en-IE" smtClean="0"/>
              <a:t>NCBI Leitrim</a:t>
            </a:r>
          </a:p>
          <a:p>
            <a:pPr lvl="1">
              <a:lnSpc>
                <a:spcPct val="90000"/>
              </a:lnSpc>
            </a:pPr>
            <a:r>
              <a:rPr lang="en-IE" smtClean="0"/>
              <a:t>Laird House</a:t>
            </a:r>
          </a:p>
          <a:p>
            <a:pPr lvl="1">
              <a:lnSpc>
                <a:spcPct val="90000"/>
              </a:lnSpc>
            </a:pPr>
            <a:r>
              <a:rPr lang="en-IE" smtClean="0"/>
              <a:t>Church Street</a:t>
            </a:r>
          </a:p>
          <a:p>
            <a:pPr lvl="1">
              <a:lnSpc>
                <a:spcPct val="90000"/>
              </a:lnSpc>
            </a:pPr>
            <a:r>
              <a:rPr lang="en-IE" smtClean="0"/>
              <a:t>Drumshanbo</a:t>
            </a:r>
          </a:p>
          <a:p>
            <a:pPr lvl="1">
              <a:lnSpc>
                <a:spcPct val="90000"/>
              </a:lnSpc>
            </a:pPr>
            <a:r>
              <a:rPr lang="en-IE" smtClean="0"/>
              <a:t>Co Leitrim</a:t>
            </a:r>
          </a:p>
          <a:p>
            <a:pPr lvl="1">
              <a:lnSpc>
                <a:spcPct val="90000"/>
              </a:lnSpc>
            </a:pPr>
            <a:r>
              <a:rPr lang="en-IE" smtClean="0"/>
              <a:t>Tel.  071 9640847</a:t>
            </a:r>
          </a:p>
          <a:p>
            <a:pPr lvl="1">
              <a:lnSpc>
                <a:spcPct val="90000"/>
              </a:lnSpc>
            </a:pPr>
            <a:r>
              <a:rPr lang="en-IE" smtClean="0"/>
              <a:t>Email – edel.oconnell</a:t>
            </a:r>
            <a:r>
              <a:rPr lang="en-IE" smtClean="0">
                <a:solidFill>
                  <a:schemeClr val="tx1"/>
                </a:solidFill>
              </a:rPr>
              <a:t>@ncbi.ie</a:t>
            </a:r>
            <a:endParaRPr lang="en-GB" smtClean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</a:pPr>
            <a:endParaRPr lang="en-IE" smtClean="0"/>
          </a:p>
          <a:p>
            <a:pPr>
              <a:lnSpc>
                <a:spcPct val="90000"/>
              </a:lnSpc>
              <a:buFontTx/>
              <a:buNone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 smtClean="0"/>
              <a:t>Who to refer to in Sligo</a:t>
            </a:r>
            <a:endParaRPr lang="en-GB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endParaRPr lang="en-IE" smtClean="0"/>
          </a:p>
          <a:p>
            <a:pPr lvl="1"/>
            <a:r>
              <a:rPr lang="en-IE" smtClean="0"/>
              <a:t>NCBI Sligo</a:t>
            </a:r>
          </a:p>
          <a:p>
            <a:pPr lvl="1"/>
            <a:r>
              <a:rPr lang="en-IE" smtClean="0"/>
              <a:t>JFK House</a:t>
            </a:r>
          </a:p>
          <a:p>
            <a:pPr lvl="1"/>
            <a:r>
              <a:rPr lang="en-IE" smtClean="0"/>
              <a:t>JFK Parade</a:t>
            </a:r>
          </a:p>
          <a:p>
            <a:pPr lvl="1"/>
            <a:r>
              <a:rPr lang="en-IE" smtClean="0"/>
              <a:t>Sligo</a:t>
            </a:r>
          </a:p>
          <a:p>
            <a:pPr lvl="1"/>
            <a:r>
              <a:rPr lang="en-IE" smtClean="0"/>
              <a:t>Tel.  071 9170007</a:t>
            </a:r>
          </a:p>
          <a:p>
            <a:pPr lvl="1"/>
            <a:r>
              <a:rPr lang="en-IE" smtClean="0"/>
              <a:t>Email – thelma.hunter</a:t>
            </a:r>
            <a:r>
              <a:rPr lang="en-IE" smtClean="0">
                <a:solidFill>
                  <a:schemeClr val="tx1"/>
                </a:solidFill>
              </a:rPr>
              <a:t>@ncbi.ie</a:t>
            </a:r>
            <a:endParaRPr lang="en-GB" smtClean="0">
              <a:solidFill>
                <a:schemeClr val="tx1"/>
              </a:solidFill>
            </a:endParaRPr>
          </a:p>
          <a:p>
            <a:pPr lvl="1"/>
            <a:endParaRPr lang="en-IE" smtClean="0"/>
          </a:p>
          <a:p>
            <a:pPr>
              <a:buFontTx/>
              <a:buNone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 smtClean="0"/>
              <a:t>Conclusion</a:t>
            </a:r>
            <a:endParaRPr lang="en-GB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IE" smtClean="0"/>
              <a:t>Any 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 smtClean="0"/>
              <a:t>Mission Statement</a:t>
            </a:r>
            <a:endParaRPr lang="en-GB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GB" sz="2800" b="1" smtClean="0"/>
              <a:t>Our vision</a:t>
            </a:r>
          </a:p>
          <a:p>
            <a:pPr lvl="1"/>
            <a:r>
              <a:rPr lang="en-GB" sz="2400" smtClean="0"/>
              <a:t>For people who are blind and vision-impaired to have the same opportunities, rights and choices as others to fully participate in society.</a:t>
            </a:r>
            <a:endParaRPr lang="en-GB" sz="2400" b="1" smtClean="0"/>
          </a:p>
          <a:p>
            <a:r>
              <a:rPr lang="en-GB" sz="2800" b="1" smtClean="0"/>
              <a:t>Our mission</a:t>
            </a:r>
          </a:p>
          <a:p>
            <a:pPr lvl="1"/>
            <a:r>
              <a:rPr lang="en-GB" sz="2400" smtClean="0"/>
              <a:t>To enable people who are blind and vision impaired to overcome the barriers that impede their independence and participation in society. </a:t>
            </a:r>
            <a:endParaRPr lang="en-GB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765175"/>
            <a:ext cx="7772400" cy="803275"/>
          </a:xfrm>
        </p:spPr>
        <p:txBody>
          <a:bodyPr/>
          <a:lstStyle/>
          <a:p>
            <a:r>
              <a:rPr lang="en-GB" b="1" smtClean="0"/>
              <a:t>Our values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GB" b="1" smtClean="0"/>
          </a:p>
          <a:p>
            <a:r>
              <a:rPr lang="en-GB" b="1" smtClean="0"/>
              <a:t>Inclusive Approach</a:t>
            </a:r>
          </a:p>
          <a:p>
            <a:r>
              <a:rPr lang="en-GB" b="1" smtClean="0"/>
              <a:t>Choice</a:t>
            </a:r>
          </a:p>
          <a:p>
            <a:r>
              <a:rPr lang="en-GB" b="1" smtClean="0"/>
              <a:t>Openness and Accountability</a:t>
            </a:r>
          </a:p>
          <a:p>
            <a:r>
              <a:rPr lang="en-GB" b="1" smtClean="0"/>
              <a:t>Pursuit of Excellence</a:t>
            </a:r>
          </a:p>
          <a:p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 smtClean="0"/>
              <a:t>Agency Structure</a:t>
            </a:r>
            <a:endParaRPr lang="en-GB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088" y="1989138"/>
            <a:ext cx="7772400" cy="4032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IE" smtClean="0"/>
              <a:t>Head Office Team</a:t>
            </a:r>
          </a:p>
          <a:p>
            <a:pPr>
              <a:lnSpc>
                <a:spcPct val="90000"/>
              </a:lnSpc>
            </a:pPr>
            <a:r>
              <a:rPr lang="en-IE" smtClean="0"/>
              <a:t>Regional Managers</a:t>
            </a:r>
          </a:p>
          <a:p>
            <a:pPr>
              <a:lnSpc>
                <a:spcPct val="90000"/>
              </a:lnSpc>
            </a:pPr>
            <a:r>
              <a:rPr lang="en-IE" smtClean="0"/>
              <a:t>Local Staff in each CCA</a:t>
            </a:r>
          </a:p>
          <a:p>
            <a:pPr lvl="1">
              <a:lnSpc>
                <a:spcPct val="90000"/>
              </a:lnSpc>
            </a:pPr>
            <a:r>
              <a:rPr lang="en-IE" smtClean="0"/>
              <a:t>CRW</a:t>
            </a:r>
          </a:p>
          <a:p>
            <a:pPr lvl="1">
              <a:lnSpc>
                <a:spcPct val="90000"/>
              </a:lnSpc>
            </a:pPr>
            <a:r>
              <a:rPr lang="en-IE" smtClean="0"/>
              <a:t>Rehab Worker</a:t>
            </a:r>
          </a:p>
          <a:p>
            <a:pPr lvl="1">
              <a:lnSpc>
                <a:spcPct val="90000"/>
              </a:lnSpc>
            </a:pPr>
            <a:r>
              <a:rPr lang="en-IE" smtClean="0"/>
              <a:t>IT Support</a:t>
            </a:r>
          </a:p>
          <a:p>
            <a:pPr lvl="1">
              <a:lnSpc>
                <a:spcPct val="90000"/>
              </a:lnSpc>
            </a:pPr>
            <a:r>
              <a:rPr lang="en-IE" smtClean="0"/>
              <a:t>Clerical Support</a:t>
            </a:r>
          </a:p>
          <a:p>
            <a:pPr>
              <a:lnSpc>
                <a:spcPct val="90000"/>
              </a:lnSpc>
            </a:pPr>
            <a:r>
              <a:rPr lang="en-IE" smtClean="0"/>
              <a:t>Volunteers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609600"/>
            <a:ext cx="7772400" cy="658813"/>
          </a:xfrm>
        </p:spPr>
        <p:txBody>
          <a:bodyPr/>
          <a:lstStyle/>
          <a:p>
            <a:r>
              <a:rPr lang="en-IE" sz="3600" smtClean="0"/>
              <a:t>Community Resource Worker</a:t>
            </a:r>
            <a:endParaRPr lang="en-GB" sz="360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IE" smtClean="0"/>
              <a:t>Key Worker</a:t>
            </a:r>
          </a:p>
          <a:p>
            <a:pPr>
              <a:lnSpc>
                <a:spcPct val="90000"/>
              </a:lnSpc>
            </a:pPr>
            <a:r>
              <a:rPr lang="en-IE" smtClean="0"/>
              <a:t>Emotional Support and Counselling</a:t>
            </a:r>
          </a:p>
          <a:p>
            <a:pPr>
              <a:lnSpc>
                <a:spcPct val="90000"/>
              </a:lnSpc>
            </a:pPr>
            <a:r>
              <a:rPr lang="en-IE" smtClean="0"/>
              <a:t>Assessments</a:t>
            </a:r>
          </a:p>
          <a:p>
            <a:pPr>
              <a:lnSpc>
                <a:spcPct val="90000"/>
              </a:lnSpc>
            </a:pPr>
            <a:r>
              <a:rPr lang="en-IE" smtClean="0"/>
              <a:t>Advice and Information</a:t>
            </a:r>
          </a:p>
          <a:p>
            <a:pPr>
              <a:lnSpc>
                <a:spcPct val="90000"/>
              </a:lnSpc>
            </a:pPr>
            <a:r>
              <a:rPr lang="en-IE" smtClean="0"/>
              <a:t>Independent Living Skills Training</a:t>
            </a:r>
          </a:p>
          <a:p>
            <a:pPr>
              <a:lnSpc>
                <a:spcPct val="90000"/>
              </a:lnSpc>
            </a:pPr>
            <a:r>
              <a:rPr lang="en-IE" smtClean="0"/>
              <a:t>Mobility and Orientation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 sz="3600" smtClean="0"/>
              <a:t>Community Resource Worker</a:t>
            </a:r>
            <a:endParaRPr lang="en-GB" sz="360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IE" smtClean="0"/>
              <a:t>Access advice</a:t>
            </a:r>
          </a:p>
          <a:p>
            <a:pPr>
              <a:lnSpc>
                <a:spcPct val="90000"/>
              </a:lnSpc>
            </a:pPr>
            <a:r>
              <a:rPr lang="en-IE" smtClean="0"/>
              <a:t>Link to National Services</a:t>
            </a:r>
          </a:p>
          <a:p>
            <a:pPr lvl="1">
              <a:lnSpc>
                <a:spcPct val="90000"/>
              </a:lnSpc>
            </a:pPr>
            <a:r>
              <a:rPr lang="en-IE" smtClean="0"/>
              <a:t>i.e. Library, family therapy, employment support</a:t>
            </a:r>
          </a:p>
          <a:p>
            <a:pPr>
              <a:lnSpc>
                <a:spcPct val="90000"/>
              </a:lnSpc>
            </a:pPr>
            <a:r>
              <a:rPr lang="en-IE" smtClean="0"/>
              <a:t>Local Low Vision Service and follow-up</a:t>
            </a:r>
          </a:p>
          <a:p>
            <a:pPr>
              <a:lnSpc>
                <a:spcPct val="90000"/>
              </a:lnSpc>
            </a:pPr>
            <a:r>
              <a:rPr lang="en-IE" smtClean="0"/>
              <a:t>Social Activities</a:t>
            </a:r>
          </a:p>
          <a:p>
            <a:pPr>
              <a:lnSpc>
                <a:spcPct val="90000"/>
              </a:lnSpc>
            </a:pPr>
            <a:r>
              <a:rPr lang="en-IE" smtClean="0"/>
              <a:t>Domiciliary Based Service</a:t>
            </a:r>
            <a:endParaRPr lang="en-GB" smtClean="0"/>
          </a:p>
          <a:p>
            <a:pPr>
              <a:lnSpc>
                <a:spcPct val="90000"/>
              </a:lnSpc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 smtClean="0"/>
              <a:t>Other Roles</a:t>
            </a:r>
            <a:endParaRPr lang="en-GB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IE" sz="2800" smtClean="0"/>
              <a:t>I.T. Trainer (Regional Post)</a:t>
            </a:r>
          </a:p>
          <a:p>
            <a:pPr lvl="1"/>
            <a:r>
              <a:rPr lang="en-IE" sz="2400" smtClean="0"/>
              <a:t>Assessment</a:t>
            </a:r>
          </a:p>
          <a:p>
            <a:pPr lvl="1"/>
            <a:r>
              <a:rPr lang="en-IE" sz="2400" smtClean="0"/>
              <a:t>Installation</a:t>
            </a:r>
          </a:p>
          <a:p>
            <a:pPr lvl="1"/>
            <a:r>
              <a:rPr lang="en-IE" sz="2400" smtClean="0"/>
              <a:t>Technical Support</a:t>
            </a:r>
          </a:p>
          <a:p>
            <a:pPr lvl="1"/>
            <a:r>
              <a:rPr lang="en-IE" sz="2400" smtClean="0"/>
              <a:t>Training (Group or one-to-one)</a:t>
            </a:r>
          </a:p>
          <a:p>
            <a:pPr lvl="1"/>
            <a:r>
              <a:rPr lang="en-IE" sz="2400" smtClean="0"/>
              <a:t>Domiciliary or centre-based service</a:t>
            </a:r>
          </a:p>
          <a:p>
            <a:pPr lvl="1"/>
            <a:r>
              <a:rPr lang="en-IE" sz="2400" smtClean="0"/>
              <a:t>All technology aids supported</a:t>
            </a:r>
          </a:p>
          <a:p>
            <a:pPr lvl="2"/>
            <a:r>
              <a:rPr lang="en-IE" sz="2000" smtClean="0"/>
              <a:t>i.e. Mobile phones, iPods etc</a:t>
            </a:r>
            <a:endParaRPr lang="en-GB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 smtClean="0"/>
              <a:t>Other Roles</a:t>
            </a:r>
            <a:endParaRPr lang="en-GB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IE" smtClean="0"/>
              <a:t>Rehab Worker (Regional)</a:t>
            </a:r>
          </a:p>
          <a:p>
            <a:pPr lvl="1"/>
            <a:r>
              <a:rPr lang="en-IE" smtClean="0"/>
              <a:t>Mobility</a:t>
            </a:r>
          </a:p>
          <a:p>
            <a:pPr lvl="1"/>
            <a:r>
              <a:rPr lang="en-IE" smtClean="0"/>
              <a:t>Independent Living</a:t>
            </a:r>
          </a:p>
          <a:p>
            <a:pPr lvl="1"/>
            <a:r>
              <a:rPr lang="en-IE" smtClean="0"/>
              <a:t>Access</a:t>
            </a:r>
          </a:p>
          <a:p>
            <a:pPr lvl="1"/>
            <a:r>
              <a:rPr lang="en-IE" smtClean="0"/>
              <a:t>Awareness Presentations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IE" smtClean="0"/>
              <a:t>Other Roles</a:t>
            </a:r>
            <a:endParaRPr lang="en-GB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IE" smtClean="0"/>
              <a:t>Regional Manager</a:t>
            </a:r>
          </a:p>
          <a:p>
            <a:pPr lvl="1"/>
            <a:r>
              <a:rPr lang="en-IE" smtClean="0"/>
              <a:t>Supervises all staff in region</a:t>
            </a:r>
          </a:p>
          <a:p>
            <a:pPr lvl="1"/>
            <a:r>
              <a:rPr lang="en-IE" smtClean="0"/>
              <a:t>Develops client services</a:t>
            </a:r>
          </a:p>
          <a:p>
            <a:pPr lvl="1"/>
            <a:r>
              <a:rPr lang="en-IE" smtClean="0"/>
              <a:t>Manages Funding applications and revenue in region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Default Design">
  <a:themeElements>
    <a:clrScheme name="Custom 3">
      <a:dk1>
        <a:srgbClr val="000066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2_Default Design">
      <a:majorFont>
        <a:latin typeface="Arial Black"/>
        <a:ea typeface=""/>
        <a:cs typeface="Arial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540</TotalTime>
  <Words>315</Words>
  <Application>Microsoft Office PowerPoint</Application>
  <PresentationFormat>On-screen Show (4:3)</PresentationFormat>
  <Paragraphs>106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Calibri</vt:lpstr>
      <vt:lpstr>Times</vt:lpstr>
      <vt:lpstr>2_Default Design</vt:lpstr>
      <vt:lpstr>Slide 1</vt:lpstr>
      <vt:lpstr>Mission Statement</vt:lpstr>
      <vt:lpstr>Our values</vt:lpstr>
      <vt:lpstr>Agency Structure</vt:lpstr>
      <vt:lpstr>Community Resource Worker</vt:lpstr>
      <vt:lpstr>Community Resource Worker</vt:lpstr>
      <vt:lpstr>Other Roles</vt:lpstr>
      <vt:lpstr>Other Roles</vt:lpstr>
      <vt:lpstr>Other Roles</vt:lpstr>
      <vt:lpstr>Referrals</vt:lpstr>
      <vt:lpstr>Referral Path</vt:lpstr>
      <vt:lpstr>How to refer someone to NCBI services</vt:lpstr>
      <vt:lpstr>Who to refer to in Donegal</vt:lpstr>
      <vt:lpstr>Who to refer to in Leitrim</vt:lpstr>
      <vt:lpstr>Who to refer to in Sligo</vt:lpstr>
      <vt:lpstr>Conclusion</vt:lpstr>
    </vt:vector>
  </TitlesOfParts>
  <Company>Red Dog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Red Dog</dc:creator>
  <cp:lastModifiedBy>marcushufsky</cp:lastModifiedBy>
  <cp:revision>60</cp:revision>
  <dcterms:created xsi:type="dcterms:W3CDTF">2006-11-03T11:09:53Z</dcterms:created>
  <dcterms:modified xsi:type="dcterms:W3CDTF">2010-03-23T10:49:42Z</dcterms:modified>
</cp:coreProperties>
</file>